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8" r:id="rId1"/>
  </p:sldMasterIdLst>
  <p:notesMasterIdLst>
    <p:notesMasterId r:id="rId10"/>
  </p:notesMasterIdLst>
  <p:handoutMasterIdLst>
    <p:handoutMasterId r:id="rId11"/>
  </p:handoutMasterIdLst>
  <p:sldIdLst>
    <p:sldId id="277" r:id="rId2"/>
    <p:sldId id="282" r:id="rId3"/>
    <p:sldId id="280" r:id="rId4"/>
    <p:sldId id="284" r:id="rId5"/>
    <p:sldId id="285" r:id="rId6"/>
    <p:sldId id="286" r:id="rId7"/>
    <p:sldId id="287" r:id="rId8"/>
    <p:sldId id="288" r:id="rId9"/>
  </p:sldIdLst>
  <p:sldSz cx="6858000" cy="9144000" type="screen4x3"/>
  <p:notesSz cx="9144000" cy="6858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716" y="117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31" d="100"/>
          <a:sy n="31" d="100"/>
        </p:scale>
        <p:origin x="-1790" y="-72"/>
      </p:cViewPr>
      <p:guideLst>
        <p:guide orient="horz" pos="2160"/>
        <p:guide pos="288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6794B6-6DD4-410A-B4A4-CF208943AA5E}" type="datetimeFigureOut">
              <a:rPr lang="ru-RU" smtClean="0"/>
              <a:pPr/>
              <a:t>25.04.2018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C004AA-F214-4BDD-A25D-662589B5CA9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55406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3E8862-35A7-4B07-B5C9-C0974ACD36AF}" type="datetimeFigureOut">
              <a:rPr lang="ru-RU" smtClean="0"/>
              <a:pPr/>
              <a:t>25.04.2018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606800" y="514350"/>
            <a:ext cx="19304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D4F2A7-EE61-48A7-96A5-6DEC274BC41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91471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1" y="3530600"/>
            <a:ext cx="2678906" cy="561340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1784" y="-1233"/>
            <a:ext cx="6859785" cy="9145233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612836" y="2307204"/>
            <a:ext cx="4236467" cy="1605741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909208" y="3294567"/>
            <a:ext cx="4883348" cy="439012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1784" y="-1233"/>
            <a:ext cx="6859785" cy="9145233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1" y="3530600"/>
            <a:ext cx="2678906" cy="561340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14549" y="2302318"/>
            <a:ext cx="4238244" cy="1610012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912114" y="3291072"/>
            <a:ext cx="4882896" cy="438912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17220" y="1463040"/>
            <a:ext cx="2400300" cy="494995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25012" y="1463040"/>
            <a:ext cx="2400300" cy="494995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25.04.2018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17220" y="1463040"/>
            <a:ext cx="2400300" cy="73152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4363" y="2269131"/>
            <a:ext cx="2400300" cy="41452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525012" y="1463040"/>
            <a:ext cx="2400300" cy="73152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525012" y="2269131"/>
            <a:ext cx="2400300" cy="41452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25.04.2018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25.04.2018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25.04.2018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1" y="3530600"/>
            <a:ext cx="2678906" cy="561340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-1675208" y="1675212"/>
            <a:ext cx="9144000" cy="5793584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588698" y="2101473"/>
            <a:ext cx="3909060" cy="1452569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62165" y="3491883"/>
            <a:ext cx="2855834" cy="443291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973466" y="3004515"/>
            <a:ext cx="4346070" cy="831085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25.04.2018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1521620" y="0"/>
            <a:ext cx="5336381" cy="9144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1" y="3530600"/>
            <a:ext cx="2678906" cy="561340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1" y="6731000"/>
            <a:ext cx="2678906" cy="241300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503398" y="2290001"/>
            <a:ext cx="4114800" cy="1156592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857611" y="2907372"/>
            <a:ext cx="4572409" cy="987552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25.04.2018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6237816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6237816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1786" y="6734177"/>
            <a:ext cx="2680693" cy="2409824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1784" y="6735058"/>
            <a:ext cx="6859785" cy="240894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17221" y="487680"/>
            <a:ext cx="5640705" cy="73152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17221" y="1467506"/>
            <a:ext cx="5640705" cy="47731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150876" y="7827264"/>
            <a:ext cx="1632204" cy="2682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25.04.2018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38136" y="8380163"/>
            <a:ext cx="3543300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300779" y="8227763"/>
            <a:ext cx="377190" cy="67056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jp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22.jpeg"/><Relationship Id="rId7" Type="http://schemas.openxmlformats.org/officeDocument/2006/relationships/image" Target="../media/image26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Relationship Id="rId9" Type="http://schemas.openxmlformats.org/officeDocument/2006/relationships/image" Target="../media/image28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3" Type="http://schemas.openxmlformats.org/officeDocument/2006/relationships/image" Target="../media/image31.jpeg"/><Relationship Id="rId7" Type="http://schemas.openxmlformats.org/officeDocument/2006/relationships/image" Target="../media/image35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Relationship Id="rId9" Type="http://schemas.openxmlformats.org/officeDocument/2006/relationships/image" Target="../media/image3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06" y="2221538"/>
            <a:ext cx="6839894" cy="4476241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Объект 6"/>
          <p:cNvSpPr>
            <a:spLocks noGrp="1"/>
          </p:cNvSpPr>
          <p:nvPr>
            <p:ph sz="half" idx="2"/>
          </p:nvPr>
        </p:nvSpPr>
        <p:spPr>
          <a:xfrm>
            <a:off x="3645024" y="2051720"/>
            <a:ext cx="2400300" cy="494995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8" name="Объект 7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617220" y="487680"/>
            <a:ext cx="6070282" cy="1348016"/>
          </a:xfrm>
        </p:spPr>
        <p:txBody>
          <a:bodyPr/>
          <a:lstStyle/>
          <a:p>
            <a:pPr lvl="0" algn="ctr">
              <a:spcBef>
                <a:spcPts val="0"/>
              </a:spcBef>
            </a:pPr>
            <a:r>
              <a:rPr lang="ru-RU" sz="2000" b="1" cap="none" dirty="0">
                <a:solidFill>
                  <a:srgbClr val="797B7E">
                    <a:lumMod val="50000"/>
                  </a:srgb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Единство мозга складывается из деятельности двух полушарий, тесно связанных между собой системой нервных волокон (мозолистое тело).</a:t>
            </a:r>
            <a:br>
              <a:rPr lang="ru-RU" sz="2000" b="1" cap="none" dirty="0">
                <a:solidFill>
                  <a:srgbClr val="797B7E">
                    <a:lumMod val="50000"/>
                  </a:srgb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endParaRPr lang="ru-RU" dirty="0"/>
          </a:p>
        </p:txBody>
      </p:sp>
      <p:sp>
        <p:nvSpPr>
          <p:cNvPr id="2" name="TextBox 1"/>
          <p:cNvSpPr txBox="1"/>
          <p:nvPr/>
        </p:nvSpPr>
        <p:spPr>
          <a:xfrm>
            <a:off x="404665" y="6804248"/>
            <a:ext cx="6336704" cy="1969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28600" algn="just">
              <a:lnSpc>
                <a:spcPct val="150000"/>
              </a:lnSpc>
              <a:spcAft>
                <a:spcPts val="0"/>
              </a:spcAft>
            </a:pPr>
            <a:r>
              <a:rPr lang="ru-RU" sz="2000" dirty="0" err="1" smtClean="0">
                <a:solidFill>
                  <a:srgbClr val="111111"/>
                </a:solidFill>
                <a:latin typeface="Arial"/>
                <a:ea typeface="Times New Roman"/>
                <a:cs typeface="Times New Roman"/>
              </a:rPr>
              <a:t>Кинезиологические</a:t>
            </a:r>
            <a:r>
              <a:rPr lang="ru-RU" sz="2000" dirty="0" smtClean="0">
                <a:solidFill>
                  <a:srgbClr val="111111"/>
                </a:solidFill>
                <a:latin typeface="Arial"/>
                <a:ea typeface="Times New Roman"/>
                <a:cs typeface="Times New Roman"/>
              </a:rPr>
              <a:t> упражнения </a:t>
            </a:r>
            <a:r>
              <a:rPr lang="ru-RU" sz="2000" dirty="0">
                <a:solidFill>
                  <a:srgbClr val="111111"/>
                </a:solidFill>
                <a:latin typeface="Arial"/>
                <a:ea typeface="Times New Roman"/>
                <a:cs typeface="Times New Roman"/>
              </a:rPr>
              <a:t>позволяют создать новые нейронные </a:t>
            </a:r>
            <a:r>
              <a:rPr lang="ru-RU" sz="2000" dirty="0" smtClean="0">
                <a:solidFill>
                  <a:srgbClr val="111111"/>
                </a:solidFill>
                <a:latin typeface="Arial"/>
                <a:ea typeface="Times New Roman"/>
                <a:cs typeface="Times New Roman"/>
              </a:rPr>
              <a:t>связи </a:t>
            </a:r>
            <a:r>
              <a:rPr lang="ru-RU" sz="2000" dirty="0">
                <a:solidFill>
                  <a:srgbClr val="111111"/>
                </a:solidFill>
                <a:latin typeface="Arial"/>
                <a:ea typeface="Times New Roman"/>
                <a:cs typeface="Times New Roman"/>
              </a:rPr>
              <a:t>и улучшить межполушарное взаимодействие, которое является основой развития интеллекта.</a:t>
            </a:r>
            <a:endParaRPr lang="ru-RU" sz="2000" dirty="0">
              <a:effectLst/>
              <a:latin typeface="Calibri"/>
              <a:ea typeface="Calibri"/>
              <a:cs typeface="Times New Roman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200" b="1" cap="none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Цели </a:t>
            </a:r>
            <a:r>
              <a:rPr lang="ru-RU" sz="3200" b="1" cap="none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кинезиологических</a:t>
            </a:r>
            <a:r>
              <a:rPr lang="ru-RU" sz="3200" b="1" cap="none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занятий 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7221" y="1467506"/>
            <a:ext cx="5640705" cy="4544655"/>
          </a:xfrm>
          <a:solidFill>
            <a:schemeClr val="accent6">
              <a:lumMod val="40000"/>
              <a:lumOff val="60000"/>
            </a:schemeClr>
          </a:solidFill>
          <a:ln w="38100">
            <a:solidFill>
              <a:srgbClr val="0070C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ea typeface="Times New Roman" pitchFamily="18" charset="0"/>
                <a:cs typeface="Arial" panose="020B0604020202020204" pitchFamily="34" charset="0"/>
              </a:rPr>
              <a:t>Развитие межполушарной специализации</a:t>
            </a:r>
          </a:p>
          <a:p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Развитие межполушарного взаимодействия</a:t>
            </a:r>
          </a:p>
          <a:p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Развитие комиссур (межполушарных связей)</a:t>
            </a:r>
          </a:p>
          <a:p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Синхронизация  работы полушарий</a:t>
            </a:r>
          </a:p>
          <a:p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Развитие мелкой моторики</a:t>
            </a:r>
          </a:p>
          <a:p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Развитие способностей</a:t>
            </a:r>
          </a:p>
          <a:p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Развитие памяти, внимания</a:t>
            </a:r>
          </a:p>
          <a:p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Развитие речи</a:t>
            </a:r>
          </a:p>
          <a:p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Развитие мышления</a:t>
            </a:r>
          </a:p>
          <a:p>
            <a:endParaRPr lang="ru-RU" b="1" dirty="0" smtClean="0">
              <a:solidFill>
                <a:schemeClr val="accent1">
                  <a:lumMod val="50000"/>
                </a:schemeClr>
              </a:solidFill>
              <a:effectLst>
                <a:reflection blurRad="6350" stA="55000" endA="300" endPos="45500" dir="5400000" sy="-100000" algn="bl" rotWithShape="0"/>
              </a:effectLst>
              <a:cs typeface="Tahoma" pitchFamily="34" charset="0"/>
            </a:endParaRPr>
          </a:p>
          <a:p>
            <a:endParaRPr lang="ru-RU" b="1" dirty="0" smtClean="0">
              <a:solidFill>
                <a:schemeClr val="accent1">
                  <a:lumMod val="50000"/>
                </a:schemeClr>
              </a:solidFill>
              <a:effectLst>
                <a:reflection blurRad="6350" stA="55000" endA="300" endPos="45500" dir="5400000" sy="-100000" algn="bl" rotWithShape="0"/>
              </a:effectLst>
              <a:cs typeface="Tahoma" pitchFamily="34" charset="0"/>
            </a:endParaRPr>
          </a:p>
          <a:p>
            <a:endParaRPr lang="ru-RU" b="1" dirty="0" smtClean="0">
              <a:solidFill>
                <a:schemeClr val="accent1">
                  <a:lumMod val="50000"/>
                </a:schemeClr>
              </a:solidFill>
              <a:effectLst>
                <a:reflection blurRad="6350" stA="55000" endA="300" endPos="45500" dir="5400000" sy="-100000" algn="bl" rotWithShape="0"/>
              </a:effectLst>
              <a:cs typeface="Tahoma" pitchFamily="34" charset="0"/>
            </a:endParaRPr>
          </a:p>
          <a:p>
            <a:endParaRPr lang="ru-RU" b="1" dirty="0" smtClean="0">
              <a:solidFill>
                <a:schemeClr val="accent1">
                  <a:lumMod val="50000"/>
                </a:schemeClr>
              </a:solidFill>
              <a:effectLst>
                <a:reflection blurRad="6350" stA="55000" endA="300" endPos="45500" dir="5400000" sy="-100000" algn="bl" rotWithShape="0"/>
              </a:effectLst>
              <a:cs typeface="Tahoma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20689" y="6714353"/>
            <a:ext cx="623731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r>
              <a:rPr lang="ru-RU" sz="2000" b="1" dirty="0">
                <a:ln w="10541" cmpd="sng">
                  <a:solidFill>
                    <a:srgbClr val="797B7E">
                      <a:shade val="88000"/>
                      <a:satMod val="110000"/>
                    </a:srgbClr>
                  </a:solidFill>
                  <a:prstDash val="solid"/>
                </a:ln>
                <a:latin typeface="Arial" panose="020B0604020202020204" pitchFamily="34" charset="0"/>
                <a:cs typeface="Arial" panose="020B0604020202020204" pitchFamily="34" charset="0"/>
              </a:rPr>
              <a:t>Для большей эффективности</a:t>
            </a:r>
            <a:r>
              <a:rPr lang="ru-RU" sz="2000" b="1" dirty="0" smtClean="0">
                <a:ln w="10541" cmpd="sng">
                  <a:solidFill>
                    <a:srgbClr val="797B7E">
                      <a:shade val="88000"/>
                      <a:satMod val="110000"/>
                    </a:srgbClr>
                  </a:solidFill>
                  <a:prstDash val="solid"/>
                </a:ln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ru-RU" sz="1600" b="1" dirty="0">
              <a:effectLst>
                <a:reflection blurRad="6350" stA="55000" endA="300" endPos="45500" dir="5400000" sy="-100000" algn="bl" rotWithShape="0"/>
              </a:effectLst>
              <a:latin typeface="Arial" panose="020B0604020202020204" pitchFamily="34" charset="0"/>
              <a:ea typeface="Times New Roman" pitchFamily="18" charset="0"/>
              <a:cs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r>
              <a:rPr lang="ru-RU" sz="1600" b="1" dirty="0"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ea typeface="Times New Roman" pitchFamily="18" charset="0"/>
                <a:cs typeface="Arial" panose="020B0604020202020204" pitchFamily="34" charset="0"/>
              </a:rPr>
              <a:t>занятия проводятся утром, ежедневно, без </a:t>
            </a:r>
            <a:r>
              <a:rPr lang="ru-RU" sz="1600" b="1" dirty="0" smtClean="0"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ea typeface="Times New Roman" pitchFamily="18" charset="0"/>
                <a:cs typeface="Arial" panose="020B0604020202020204" pitchFamily="34" charset="0"/>
              </a:rPr>
              <a:t>пропусков</a:t>
            </a:r>
            <a:endParaRPr lang="ru-RU" sz="1600" b="1" dirty="0">
              <a:effectLst>
                <a:reflection blurRad="6350" stA="55000" endA="300" endPos="45500" dir="5400000" sy="-100000" algn="bl" rotWithShape="0"/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r>
              <a:rPr lang="ru-RU" sz="1600" b="1" dirty="0"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ea typeface="Times New Roman" pitchFamily="18" charset="0"/>
                <a:cs typeface="Arial" panose="020B0604020202020204" pitchFamily="34" charset="0"/>
              </a:rPr>
              <a:t>занятия проводятся в доброжелательной </a:t>
            </a:r>
            <a:r>
              <a:rPr lang="ru-RU" sz="1600" b="1" dirty="0" smtClean="0"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ea typeface="Times New Roman" pitchFamily="18" charset="0"/>
                <a:cs typeface="Arial" panose="020B0604020202020204" pitchFamily="34" charset="0"/>
              </a:rPr>
              <a:t>обстановке</a:t>
            </a:r>
            <a:endParaRPr lang="ru-RU" sz="1600" b="1" dirty="0">
              <a:effectLst>
                <a:reflection blurRad="6350" stA="55000" endA="300" endPos="45500" dir="5400000" sy="-100000" algn="bl" rotWithShape="0"/>
              </a:effectLst>
              <a:latin typeface="Arial" panose="020B0604020202020204" pitchFamily="34" charset="0"/>
              <a:ea typeface="Times New Roman" pitchFamily="18" charset="0"/>
              <a:cs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r>
              <a:rPr lang="ru-RU" sz="1600" b="1" dirty="0"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ea typeface="Times New Roman" pitchFamily="18" charset="0"/>
                <a:cs typeface="Arial" panose="020B0604020202020204" pitchFamily="34" charset="0"/>
              </a:rPr>
              <a:t>длительность занятий по одному комплексу составляет две недели</a:t>
            </a:r>
            <a:endParaRPr lang="ru-RU" sz="1600" b="1" dirty="0">
              <a:effectLst>
                <a:reflection blurRad="6350" stA="55000" endA="300" endPos="45500" dir="5400000" sy="-100000" algn="bl" rotWithShape="0"/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92697" y="8124799"/>
            <a:ext cx="61653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r>
              <a:rPr lang="ru-RU" sz="1600" b="1" dirty="0"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ea typeface="Times New Roman" pitchFamily="18" charset="0"/>
                <a:cs typeface="Arial" panose="020B0604020202020204" pitchFamily="34" charset="0"/>
              </a:rPr>
              <a:t>от детей требуется точное выполнение движений и </a:t>
            </a:r>
            <a:r>
              <a:rPr lang="ru-RU" sz="1600" b="1" dirty="0" smtClean="0"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ea typeface="Times New Roman" pitchFamily="18" charset="0"/>
                <a:cs typeface="Arial" panose="020B0604020202020204" pitchFamily="34" charset="0"/>
              </a:rPr>
              <a:t>приемов</a:t>
            </a:r>
            <a:endParaRPr lang="ru-RU" sz="1600" b="1" dirty="0">
              <a:effectLst>
                <a:reflection blurRad="6350" stA="55000" endA="300" endPos="45500" dir="5400000" sy="-100000" algn="bl" rotWithShape="0"/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r>
              <a:rPr lang="ru-RU" sz="1600" b="1" dirty="0"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ea typeface="Times New Roman" pitchFamily="18" charset="0"/>
                <a:cs typeface="Arial" panose="020B0604020202020204" pitchFamily="34" charset="0"/>
              </a:rPr>
              <a:t>упражнения проводятся стоя или сидя за </a:t>
            </a:r>
            <a:r>
              <a:rPr lang="ru-RU" sz="1600" b="1" dirty="0" smtClean="0"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ea typeface="Times New Roman" pitchFamily="18" charset="0"/>
                <a:cs typeface="Arial" panose="020B0604020202020204" pitchFamily="34" charset="0"/>
              </a:rPr>
              <a:t>столом</a:t>
            </a:r>
            <a:endParaRPr lang="ru-RU" sz="1600" dirty="0">
              <a:effectLst>
                <a:reflection blurRad="6350" stA="55000" endA="300" endPos="45500" dir="5400000" sy="-100000" algn="bl" rotWithShape="0"/>
              </a:effectLst>
              <a:latin typeface="Arial" panose="020B0604020202020204" pitchFamily="34" charset="0"/>
              <a:ea typeface="Times New Roman" pitchFamily="18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2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2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492" y="1324993"/>
            <a:ext cx="1297087" cy="2253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01650" y="3515362"/>
            <a:ext cx="187429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Упражнение </a:t>
            </a:r>
          </a:p>
          <a:p>
            <a:pPr algn="ctr"/>
            <a:r>
              <a:rPr lang="ru-RU" sz="1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«Заяц-Коза-Вилка»</a:t>
            </a:r>
            <a:endParaRPr lang="ru-RU" sz="14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5955" y="1458380"/>
            <a:ext cx="1371951" cy="20569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150134" y="3552940"/>
            <a:ext cx="23439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Упражнение </a:t>
            </a:r>
          </a:p>
          <a:p>
            <a:pPr algn="ctr"/>
            <a:r>
              <a:rPr lang="ru-RU" sz="1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«Кулак-Ребро-Ладошка»</a:t>
            </a:r>
            <a:endParaRPr lang="ru-RU" sz="14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3707" y="4485154"/>
            <a:ext cx="1184772" cy="146121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657469" y="6073686"/>
            <a:ext cx="207492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solidFill>
                  <a:srgbClr val="C00000"/>
                </a:solidFill>
              </a:rPr>
              <a:t>Упражнение «Крюки»</a:t>
            </a:r>
            <a:endParaRPr lang="ru-RU" sz="1600" b="1" dirty="0">
              <a:solidFill>
                <a:srgbClr val="C00000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725" y="4563768"/>
            <a:ext cx="1742881" cy="117022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117" y="4485154"/>
            <a:ext cx="1897255" cy="138260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5344" y="1471151"/>
            <a:ext cx="1311358" cy="185816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94188" y="6146220"/>
            <a:ext cx="24620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Упражнение «Обезьянка»</a:t>
            </a:r>
            <a:endParaRPr lang="ru-RU" sz="14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732396" y="6061511"/>
            <a:ext cx="20715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«Думающий колпак»</a:t>
            </a:r>
          </a:p>
          <a:p>
            <a:r>
              <a:rPr lang="ru-RU" sz="1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«Кнопки мозга»</a:t>
            </a:r>
            <a:endParaRPr lang="ru-RU" sz="14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572117" y="3543026"/>
            <a:ext cx="230425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«Упражнение «Ножницы – Собака-Ложка»</a:t>
            </a:r>
            <a:endParaRPr lang="ru-RU" sz="14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140606" y="7188739"/>
            <a:ext cx="6396888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Попробуйте сделать </a:t>
            </a:r>
            <a:endParaRPr lang="ru-RU" sz="2000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/>
            <a:r>
              <a:rPr lang="ru-RU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вместе </a:t>
            </a:r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нами!!!</a:t>
            </a:r>
          </a:p>
          <a:p>
            <a:pPr lvl="0" algn="ctr"/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078" y="7020272"/>
            <a:ext cx="2459741" cy="1639827"/>
          </a:xfrm>
          <a:prstGeom prst="rect">
            <a:avLst/>
          </a:prstGeom>
          <a:ln w="38100">
            <a:solidFill>
              <a:srgbClr val="0070C0"/>
            </a:solidFill>
          </a:ln>
        </p:spPr>
      </p:pic>
      <p:sp>
        <p:nvSpPr>
          <p:cNvPr id="16" name="TextBox 15"/>
          <p:cNvSpPr txBox="1"/>
          <p:nvPr/>
        </p:nvSpPr>
        <p:spPr>
          <a:xfrm>
            <a:off x="260648" y="331392"/>
            <a:ext cx="63968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Кинезиологические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упражнения на первый взгляд кажутся простыми, но требуют сосредоточенности, волевых усилий и самоконтроля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2656" y="251522"/>
            <a:ext cx="6336705" cy="83099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8575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indent="228600" algn="ctr">
              <a:spcBef>
                <a:spcPts val="1405"/>
              </a:spcBef>
              <a:spcAft>
                <a:spcPts val="1405"/>
              </a:spcAft>
            </a:pPr>
            <a:r>
              <a:rPr lang="ru-RU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Кинезиологические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упражнения включают в себя: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32656" y="6804248"/>
            <a:ext cx="6336705" cy="2339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Человек может мыслить, сидя неподвижно. Однако для закрепления мысли необходимо движение.</a:t>
            </a:r>
          </a:p>
          <a:p>
            <a:pPr algn="just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И. П. Павлов считал, что любая мысль заканчивается движением. </a:t>
            </a:r>
          </a:p>
          <a:p>
            <a:pPr algn="just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Именно поэтому многим людям легче мыслить при повторяющихся физических действиях, например ходьбе, покачивании ногой, постукивании карандашом по столу и др</a:t>
            </a:r>
            <a:r>
              <a:rPr lang="ru-RU" dirty="0"/>
              <a:t>.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6632" y="1259634"/>
            <a:ext cx="6741368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spcBef>
                <a:spcPts val="1405"/>
              </a:spcBef>
              <a:spcAft>
                <a:spcPts val="1405"/>
              </a:spcAft>
            </a:pPr>
            <a:r>
              <a:rPr lang="ru-RU" sz="24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Растяжки  </a:t>
            </a:r>
            <a:endParaRPr lang="ru-RU" sz="24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  <a:p>
            <a:pPr lvl="0" algn="ctr">
              <a:spcBef>
                <a:spcPts val="1405"/>
              </a:spcBef>
              <a:spcAft>
                <a:spcPts val="1405"/>
              </a:spcAft>
            </a:pPr>
            <a:r>
              <a:rPr lang="ru-RU" sz="24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             Дыхательные упражнения</a:t>
            </a:r>
            <a:endParaRPr lang="ru-RU" sz="24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  <a:p>
            <a:pPr lvl="0" algn="ctr">
              <a:spcBef>
                <a:spcPts val="1405"/>
              </a:spcBef>
              <a:spcAft>
                <a:spcPts val="1405"/>
              </a:spcAft>
            </a:pPr>
            <a:r>
              <a:rPr lang="ru-RU" sz="24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Глазодвигательные </a:t>
            </a:r>
            <a:r>
              <a:rPr lang="ru-RU" sz="2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упражнения</a:t>
            </a:r>
          </a:p>
          <a:p>
            <a:pPr lvl="0" algn="ctr">
              <a:spcBef>
                <a:spcPts val="1405"/>
              </a:spcBef>
              <a:spcAft>
                <a:spcPts val="1405"/>
              </a:spcAft>
            </a:pPr>
            <a:r>
              <a:rPr lang="ru-RU" sz="24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Телесные </a:t>
            </a:r>
          </a:p>
          <a:p>
            <a:pPr lvl="0" algn="ctr">
              <a:spcBef>
                <a:spcPts val="1405"/>
              </a:spcBef>
              <a:spcAft>
                <a:spcPts val="1405"/>
              </a:spcAft>
            </a:pPr>
            <a:r>
              <a:rPr lang="ru-RU" sz="24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упражнения</a:t>
            </a:r>
          </a:p>
          <a:p>
            <a:pPr lvl="0" algn="ctr">
              <a:spcBef>
                <a:spcPts val="1405"/>
              </a:spcBef>
              <a:spcAft>
                <a:spcPts val="1405"/>
              </a:spcAft>
            </a:pPr>
            <a:r>
              <a:rPr lang="ru-RU" sz="24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Упражнения </a:t>
            </a:r>
            <a:r>
              <a:rPr lang="ru-RU" sz="2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для </a:t>
            </a:r>
            <a:r>
              <a:rPr lang="ru-RU" sz="24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релаксации</a:t>
            </a:r>
          </a:p>
          <a:p>
            <a:pPr lvl="0" algn="ctr">
              <a:spcBef>
                <a:spcPts val="1405"/>
              </a:spcBef>
              <a:spcAft>
                <a:spcPts val="1405"/>
              </a:spcAft>
            </a:pPr>
            <a:endParaRPr lang="ru-RU" sz="24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557" y="3491880"/>
            <a:ext cx="1668027" cy="1251020"/>
          </a:xfrm>
          <a:prstGeom prst="rect">
            <a:avLst/>
          </a:prstGeom>
          <a:ln w="38100">
            <a:solidFill>
              <a:srgbClr val="0070C0"/>
            </a:solidFill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282601" y="1403648"/>
            <a:ext cx="1687150" cy="1265363"/>
          </a:xfrm>
          <a:prstGeom prst="rect">
            <a:avLst/>
          </a:prstGeom>
          <a:ln w="38100">
            <a:solidFill>
              <a:srgbClr val="0070C0"/>
            </a:solidFill>
          </a:ln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136029" y="3449992"/>
            <a:ext cx="1611474" cy="1208606"/>
          </a:xfrm>
          <a:prstGeom prst="rect">
            <a:avLst/>
          </a:prstGeom>
          <a:ln w="38100">
            <a:solidFill>
              <a:srgbClr val="0070C0"/>
            </a:solidFill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2708920" y="5364086"/>
            <a:ext cx="1728190" cy="1296142"/>
          </a:xfrm>
          <a:prstGeom prst="rect">
            <a:avLst/>
          </a:prstGeom>
          <a:ln w="38100">
            <a:solidFill>
              <a:srgbClr val="0070C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2656" y="323528"/>
            <a:ext cx="63367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Интеграция методов </a:t>
            </a:r>
            <a:r>
              <a:rPr lang="ru-RU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кинезиологии</a:t>
            </a:r>
            <a:r>
              <a:rPr lang="ru-RU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подразумевает работу </a:t>
            </a:r>
          </a:p>
          <a:p>
            <a:pPr algn="ctr"/>
            <a:r>
              <a:rPr lang="ru-RU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всех педагогов ДОУ</a:t>
            </a:r>
            <a:endParaRPr lang="ru-RU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32656" y="1290628"/>
            <a:ext cx="2250250" cy="5450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Воспитателей</a:t>
            </a:r>
            <a:endParaRPr lang="ru-RU" sz="1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50658" y="2483768"/>
            <a:ext cx="2232248" cy="7200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Инструктора по физической культуре</a:t>
            </a:r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98917" y="3563888"/>
            <a:ext cx="2232247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Учителя-логопеда</a:t>
            </a: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27883" y="4737787"/>
            <a:ext cx="2232248" cy="7200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Педагога-психолога</a:t>
            </a:r>
            <a:endParaRPr lang="ru-RU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27599" y="5868144"/>
            <a:ext cx="2203565" cy="7200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Воспитателя по обучению татарскому языку</a:t>
            </a:r>
            <a:endParaRPr lang="ru-RU" sz="1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98917" y="7236296"/>
            <a:ext cx="2183989" cy="7200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Музыкального руководителя</a:t>
            </a:r>
            <a:endParaRPr lang="ru-RU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0" name="Прямая со стрелкой 9"/>
          <p:cNvCxnSpPr>
            <a:endCxn id="25" idx="3"/>
          </p:cNvCxnSpPr>
          <p:nvPr/>
        </p:nvCxnSpPr>
        <p:spPr>
          <a:xfrm>
            <a:off x="2607035" y="1563162"/>
            <a:ext cx="2339845" cy="1008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>
            <a:stCxn id="5" idx="3"/>
          </p:cNvCxnSpPr>
          <p:nvPr/>
        </p:nvCxnSpPr>
        <p:spPr>
          <a:xfrm>
            <a:off x="2582906" y="2843808"/>
            <a:ext cx="91810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>
            <a:off x="2582906" y="4015123"/>
            <a:ext cx="2583908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>
            <a:off x="2465961" y="5220072"/>
            <a:ext cx="1214729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>
            <a:stCxn id="8" idx="3"/>
          </p:cNvCxnSpPr>
          <p:nvPr/>
        </p:nvCxnSpPr>
        <p:spPr>
          <a:xfrm>
            <a:off x="2631164" y="6228184"/>
            <a:ext cx="2315716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>
            <a:stCxn id="9" idx="3"/>
          </p:cNvCxnSpPr>
          <p:nvPr/>
        </p:nvCxnSpPr>
        <p:spPr>
          <a:xfrm>
            <a:off x="2582906" y="7596336"/>
            <a:ext cx="1422156" cy="360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Рисунок 2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106901" y="3548640"/>
            <a:ext cx="1490450" cy="1117836"/>
          </a:xfrm>
          <a:prstGeom prst="rect">
            <a:avLst/>
          </a:prstGeom>
          <a:ln w="38100">
            <a:solidFill>
              <a:srgbClr val="0070C0"/>
            </a:solidFill>
          </a:ln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4946880" y="1004694"/>
            <a:ext cx="1516144" cy="1137109"/>
          </a:xfrm>
          <a:prstGeom prst="rect">
            <a:avLst/>
          </a:prstGeom>
          <a:ln w="38100">
            <a:solidFill>
              <a:srgbClr val="0070C0"/>
            </a:solidFill>
          </a:ln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3608426" y="2281879"/>
            <a:ext cx="1498475" cy="1123857"/>
          </a:xfrm>
          <a:prstGeom prst="rect">
            <a:avLst/>
          </a:prstGeom>
          <a:ln w="38100">
            <a:solidFill>
              <a:srgbClr val="0070C0"/>
            </a:solidFill>
          </a:ln>
        </p:spPr>
      </p:pic>
      <p:pic>
        <p:nvPicPr>
          <p:cNvPr id="43" name="Рисунок 4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4005063" y="6967516"/>
            <a:ext cx="1482295" cy="1111721"/>
          </a:xfrm>
          <a:prstGeom prst="rect">
            <a:avLst/>
          </a:prstGeom>
          <a:ln w="38100">
            <a:solidFill>
              <a:srgbClr val="0070C0"/>
            </a:solidFill>
          </a:ln>
        </p:spPr>
      </p:pic>
      <p:pic>
        <p:nvPicPr>
          <p:cNvPr id="44" name="Рисунок 4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6900" y="5568281"/>
            <a:ext cx="1417361" cy="1056377"/>
          </a:xfrm>
          <a:prstGeom prst="rect">
            <a:avLst/>
          </a:prstGeom>
          <a:ln w="38100">
            <a:solidFill>
              <a:srgbClr val="0070C0"/>
            </a:solidFill>
          </a:ln>
        </p:spPr>
      </p:pic>
      <p:pic>
        <p:nvPicPr>
          <p:cNvPr id="46" name="Рисунок 4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503449" y="4654808"/>
            <a:ext cx="1507372" cy="1130529"/>
          </a:xfrm>
          <a:prstGeom prst="rect">
            <a:avLst/>
          </a:prstGeom>
          <a:ln w="38100">
            <a:solidFill>
              <a:srgbClr val="0070C0"/>
            </a:solidFill>
          </a:ln>
        </p:spPr>
      </p:pic>
    </p:spTree>
    <p:extLst>
      <p:ext uri="{BB962C8B-B14F-4D97-AF65-F5344CB8AC3E}">
        <p14:creationId xmlns:p14="http://schemas.microsoft.com/office/powerpoint/2010/main" val="4132818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333" y="815088"/>
            <a:ext cx="1034585" cy="1424126"/>
          </a:xfrm>
          <a:prstGeom prst="rect">
            <a:avLst/>
          </a:prstGeom>
          <a:ln w="28575">
            <a:solidFill>
              <a:srgbClr val="0070C0"/>
            </a:solidFill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1618" y="804357"/>
            <a:ext cx="1028319" cy="1435853"/>
          </a:xfrm>
          <a:prstGeom prst="rect">
            <a:avLst/>
          </a:prstGeom>
          <a:ln w="28575">
            <a:solidFill>
              <a:srgbClr val="0070C0"/>
            </a:solidFill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0278" y="816084"/>
            <a:ext cx="1033146" cy="1424126"/>
          </a:xfrm>
          <a:prstGeom prst="rect">
            <a:avLst/>
          </a:prstGeom>
          <a:ln w="28575">
            <a:solidFill>
              <a:srgbClr val="0070C0"/>
            </a:solidFill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0163" y="792490"/>
            <a:ext cx="1032274" cy="1435853"/>
          </a:xfrm>
          <a:prstGeom prst="rect">
            <a:avLst/>
          </a:prstGeom>
          <a:ln w="28575">
            <a:solidFill>
              <a:srgbClr val="0070C0"/>
            </a:solidFill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7546" y="749682"/>
            <a:ext cx="1074005" cy="1466933"/>
          </a:xfrm>
          <a:prstGeom prst="rect">
            <a:avLst/>
          </a:prstGeom>
          <a:ln w="28575">
            <a:solidFill>
              <a:srgbClr val="0070C0"/>
            </a:solidFill>
          </a:ln>
        </p:spPr>
      </p:pic>
      <p:sp>
        <p:nvSpPr>
          <p:cNvPr id="8" name="TextBox 7"/>
          <p:cNvSpPr txBox="1"/>
          <p:nvPr/>
        </p:nvSpPr>
        <p:spPr>
          <a:xfrm>
            <a:off x="425504" y="2339752"/>
            <a:ext cx="615937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Сборники цикла «Умная зарядка», авторская разработка педагогов </a:t>
            </a:r>
            <a:r>
              <a:rPr lang="ru-RU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Кушаковой</a:t>
            </a:r>
            <a:r>
              <a:rPr lang="ru-R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С.В., Петровой Е.В., Александровой С.С., Абрамовой В.М., Фёдоровой С.И., </a:t>
            </a:r>
            <a:r>
              <a:rPr lang="ru-RU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Хузяхметовой</a:t>
            </a:r>
            <a:r>
              <a:rPr lang="ru-R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Л.Р.</a:t>
            </a:r>
            <a:endParaRPr lang="ru-RU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013" y="3254494"/>
            <a:ext cx="1656182" cy="1300753"/>
          </a:xfrm>
          <a:prstGeom prst="rect">
            <a:avLst/>
          </a:prstGeom>
          <a:ln w="38100">
            <a:solidFill>
              <a:srgbClr val="0070C0"/>
            </a:solidFill>
          </a:ln>
        </p:spPr>
      </p:pic>
      <p:sp>
        <p:nvSpPr>
          <p:cNvPr id="10" name="TextBox 9"/>
          <p:cNvSpPr txBox="1"/>
          <p:nvPr/>
        </p:nvSpPr>
        <p:spPr>
          <a:xfrm>
            <a:off x="2075778" y="3236005"/>
            <a:ext cx="39293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Приложение «Умная зарядка», - подборка музыкального репертуара</a:t>
            </a:r>
            <a:endParaRPr lang="ru-RU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9306" y="3605079"/>
            <a:ext cx="1074005" cy="1456527"/>
          </a:xfrm>
          <a:prstGeom prst="rect">
            <a:avLst/>
          </a:prstGeom>
          <a:ln w="38100">
            <a:solidFill>
              <a:srgbClr val="0070C0"/>
            </a:solidFill>
          </a:ln>
        </p:spPr>
      </p:pic>
      <p:sp>
        <p:nvSpPr>
          <p:cNvPr id="12" name="TextBox 11"/>
          <p:cNvSpPr txBox="1"/>
          <p:nvPr/>
        </p:nvSpPr>
        <p:spPr>
          <a:xfrm>
            <a:off x="2239194" y="4104942"/>
            <a:ext cx="316835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Дидактическое пособие «Волшебное зеркало», для развития межполушарного взаимодействия, мелкой моторики.</a:t>
            </a:r>
            <a:endParaRPr lang="ru-RU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88640" y="5417982"/>
            <a:ext cx="4464496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«Картотека </a:t>
            </a:r>
            <a:r>
              <a:rPr lang="ru-RU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кинезиологических</a:t>
            </a:r>
            <a:r>
              <a:rPr lang="ru-R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упражнений», воспитатели Александрова С.С., Фёдорова С.И., </a:t>
            </a:r>
            <a:r>
              <a:rPr lang="ru-RU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Газетдинова</a:t>
            </a:r>
            <a:r>
              <a:rPr lang="ru-R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Р.И., </a:t>
            </a:r>
            <a:r>
              <a:rPr lang="ru-RU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Шаймарданова</a:t>
            </a:r>
            <a:r>
              <a:rPr lang="ru-R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Х.Х., </a:t>
            </a:r>
            <a:r>
              <a:rPr lang="ru-RU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Ахметханова</a:t>
            </a:r>
            <a:r>
              <a:rPr lang="ru-R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Р.И., </a:t>
            </a:r>
            <a:r>
              <a:rPr lang="ru-RU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Шайдуллина</a:t>
            </a:r>
            <a:r>
              <a:rPr lang="ru-R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Р.Б.</a:t>
            </a:r>
          </a:p>
          <a:p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404664" y="136016"/>
            <a:ext cx="64533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Авторские пособия и методические разработки</a:t>
            </a:r>
            <a:endParaRPr lang="ru-RU" sz="20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69013" y="7092280"/>
            <a:ext cx="647235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Кинезиология</a:t>
            </a:r>
            <a:r>
              <a:rPr lang="ru-RU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наука недостаточно изученная. Педагоги нашего детского сада находятся в постоянном творческом поиске, разрабатывают методические пособия, развивающие игры, придумывают новые </a:t>
            </a:r>
            <a:r>
              <a:rPr lang="ru-RU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кинезиологические</a:t>
            </a:r>
            <a:r>
              <a:rPr lang="ru-RU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комплексы для работы с детьми дошкольного возраста.</a:t>
            </a:r>
            <a:endParaRPr lang="ru-RU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227189" y="5410833"/>
            <a:ext cx="1501024" cy="1125768"/>
          </a:xfrm>
          <a:prstGeom prst="rect">
            <a:avLst/>
          </a:prstGeom>
          <a:ln w="38100">
            <a:solidFill>
              <a:srgbClr val="0070C0"/>
            </a:solidFill>
          </a:ln>
        </p:spPr>
      </p:pic>
    </p:spTree>
    <p:extLst>
      <p:ext uri="{BB962C8B-B14F-4D97-AF65-F5344CB8AC3E}">
        <p14:creationId xmlns:p14="http://schemas.microsoft.com/office/powerpoint/2010/main" val="1584883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08519"/>
            <a:ext cx="6858000" cy="7114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88640" y="7236296"/>
            <a:ext cx="655272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Наш детский сад осуществляет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инновационную деятельность в составе региональной инновационной площадки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«Психолого-педагогические условия реализации ФГОС ДО», ФГБОУ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ВО «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Набережночелнинский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государственный педагогический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университет» 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4369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218" y="231392"/>
            <a:ext cx="1041998" cy="1279716"/>
          </a:xfrm>
          <a:prstGeom prst="rect">
            <a:avLst/>
          </a:prstGeom>
          <a:ln w="38100">
            <a:solidFill>
              <a:srgbClr val="FFC000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1506838" y="265459"/>
            <a:ext cx="352839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00206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Муниципальный конкурс «Воспитатель года – 2018 г», мастер - класс по </a:t>
            </a:r>
            <a:r>
              <a:rPr lang="ru-RU" sz="1400" b="1" dirty="0" err="1" smtClean="0">
                <a:solidFill>
                  <a:srgbClr val="00206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кинезиологии</a:t>
            </a:r>
            <a:r>
              <a:rPr lang="ru-RU" sz="1400" b="1" dirty="0" smtClean="0">
                <a:solidFill>
                  <a:srgbClr val="00206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воспитатель Петрова Е.В.</a:t>
            </a:r>
            <a:endParaRPr lang="ru-RU" sz="1400" b="1" dirty="0">
              <a:solidFill>
                <a:srgbClr val="00206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3191" y="265459"/>
            <a:ext cx="1478254" cy="979343"/>
          </a:xfrm>
          <a:prstGeom prst="rect">
            <a:avLst/>
          </a:prstGeom>
          <a:ln w="38100">
            <a:solidFill>
              <a:srgbClr val="FFC000"/>
            </a:solidFill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217" y="1701823"/>
            <a:ext cx="1041998" cy="1389331"/>
          </a:xfrm>
          <a:prstGeom prst="rect">
            <a:avLst/>
          </a:prstGeom>
          <a:ln w="38100">
            <a:solidFill>
              <a:srgbClr val="FFC000"/>
            </a:solidFill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1380" y="1670026"/>
            <a:ext cx="1410065" cy="1057549"/>
          </a:xfrm>
          <a:prstGeom prst="rect">
            <a:avLst/>
          </a:prstGeom>
          <a:ln w="38100">
            <a:solidFill>
              <a:srgbClr val="FFC000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1383269" y="1300694"/>
            <a:ext cx="365196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00206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Зональный этап Республиканского конкурса «Воспитатель года – 2018», г. Мензелинск,  воспитатель Петрова Е.В.</a:t>
            </a:r>
            <a:endParaRPr lang="ru-RU" sz="1400" b="1" dirty="0">
              <a:solidFill>
                <a:srgbClr val="00206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5916871"/>
              </p:ext>
            </p:extLst>
          </p:nvPr>
        </p:nvGraphicFramePr>
        <p:xfrm>
          <a:off x="204196" y="7668344"/>
          <a:ext cx="3066837" cy="8801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22279"/>
                <a:gridCol w="1022279"/>
                <a:gridCol w="1022279"/>
              </a:tblGrid>
              <a:tr h="430105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Сентябрь 2017</a:t>
                      </a:r>
                      <a:endParaRPr lang="ru-RU" sz="1400" b="1" dirty="0"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Январь 2018</a:t>
                      </a:r>
                      <a:endParaRPr lang="ru-RU" sz="1400" b="1" dirty="0"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Май 2018</a:t>
                      </a:r>
                      <a:endParaRPr lang="ru-RU" sz="1400" b="1" dirty="0"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61983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1.9 </a:t>
                      </a:r>
                      <a:endParaRPr lang="ru-RU" sz="1400" b="1" dirty="0"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0.3 </a:t>
                      </a:r>
                      <a:endParaRPr lang="ru-RU" sz="1400" b="1" dirty="0"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01321" y="6969635"/>
            <a:ext cx="36448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Заболеваемость на 1 ребёнка по МБДОУ – д/с №4 Г. Агрыз РТ</a:t>
            </a:r>
            <a:endParaRPr lang="ru-RU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79545" y="3974074"/>
            <a:ext cx="534390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Муниципальный этап Республиканского конкурса</a:t>
            </a:r>
          </a:p>
          <a:p>
            <a:pPr algn="just"/>
            <a:r>
              <a:rPr 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«Спорт-альтернатива пагубным привычкам», 1 место в номинации «</a:t>
            </a:r>
            <a:r>
              <a:rPr lang="ru-RU" sz="14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Здоровьесберегающие</a:t>
            </a:r>
            <a:r>
              <a:rPr 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технологии»</a:t>
            </a:r>
            <a:endParaRPr lang="ru-RU" sz="1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628800" y="2718665"/>
            <a:ext cx="3326555" cy="95410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РЕЗУЛЬТАТЫ РАБОТЫ</a:t>
            </a:r>
            <a:endParaRPr lang="ru-RU" sz="28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1962" y="4973038"/>
            <a:ext cx="839071" cy="1179272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0216" y="4932040"/>
            <a:ext cx="897413" cy="1261268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218" y="4932040"/>
            <a:ext cx="876789" cy="1232282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3456310" y="4963405"/>
            <a:ext cx="3162359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Республиканский конкурс «Ты – уникален!», дипломанты конкурса - воспитатели Петрова Е.В., </a:t>
            </a:r>
            <a:r>
              <a:rPr lang="ru-RU" sz="14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Насибуллина</a:t>
            </a:r>
            <a:r>
              <a:rPr 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М.Ю., Абрамова В.М.</a:t>
            </a:r>
            <a:endParaRPr lang="ru-RU" sz="1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139235" y="6193308"/>
            <a:ext cx="34922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Стартовая диагностика готовности к школе (</a:t>
            </a:r>
            <a:r>
              <a:rPr lang="ru-RU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подг.группа</a:t>
            </a:r>
            <a:r>
              <a:rPr lang="ru-R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, 18 чел.)</a:t>
            </a:r>
            <a:endParaRPr lang="ru-RU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8" name="Таблица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5295838"/>
              </p:ext>
            </p:extLst>
          </p:nvPr>
        </p:nvGraphicFramePr>
        <p:xfrm>
          <a:off x="3443410" y="6829043"/>
          <a:ext cx="3339366" cy="21805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98861"/>
                <a:gridCol w="1027383"/>
                <a:gridCol w="1113122"/>
              </a:tblGrid>
              <a:tr h="499286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уровни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Октябрь 2017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Апрель 2018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19171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Высокий</a:t>
                      </a:r>
                      <a:endParaRPr lang="ru-RU" sz="1400" b="1" dirty="0">
                        <a:solidFill>
                          <a:srgbClr val="C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 </a:t>
                      </a:r>
                      <a:endParaRPr lang="ru-RU" sz="1400" b="1" dirty="0">
                        <a:solidFill>
                          <a:srgbClr val="C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lang="ru-RU" sz="1400" b="1" dirty="0">
                        <a:solidFill>
                          <a:srgbClr val="C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19171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Средний</a:t>
                      </a:r>
                      <a:endParaRPr lang="ru-RU" sz="1400" b="1" dirty="0">
                        <a:solidFill>
                          <a:srgbClr val="C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ru-RU" sz="1400" b="1" dirty="0">
                        <a:solidFill>
                          <a:srgbClr val="C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ru-RU" sz="1400" b="1" dirty="0">
                        <a:solidFill>
                          <a:srgbClr val="C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704874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Ниже среднего</a:t>
                      </a:r>
                      <a:endParaRPr lang="ru-RU" sz="1400" b="1" dirty="0">
                        <a:solidFill>
                          <a:srgbClr val="C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lang="ru-RU" sz="1400" b="1" dirty="0">
                        <a:solidFill>
                          <a:srgbClr val="C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RU" sz="1400" b="1" dirty="0">
                        <a:solidFill>
                          <a:srgbClr val="C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19171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низкий</a:t>
                      </a:r>
                      <a:endParaRPr lang="ru-RU" sz="1400" b="1" dirty="0">
                        <a:solidFill>
                          <a:srgbClr val="C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ru-RU" sz="1400" b="1" dirty="0">
                        <a:solidFill>
                          <a:srgbClr val="C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ru-RU" sz="1400" b="1" dirty="0">
                        <a:solidFill>
                          <a:srgbClr val="C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7" name="Рисунок 1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0890" y="3439715"/>
            <a:ext cx="1024698" cy="1440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6004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Углы">
  <a:themeElements>
    <a:clrScheme name="Углы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Углы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Углы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967</TotalTime>
  <Words>524</Words>
  <Application>Microsoft Office PowerPoint</Application>
  <PresentationFormat>Экран (4:3)</PresentationFormat>
  <Paragraphs>86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Углы</vt:lpstr>
      <vt:lpstr>Единство мозга складывается из деятельности двух полушарий, тесно связанных между собой системой нервных волокон (мозолистое тело). </vt:lpstr>
      <vt:lpstr> Цели кинезиологических занятий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связной</dc:creator>
  <cp:lastModifiedBy>Пользователь Windows</cp:lastModifiedBy>
  <cp:revision>85</cp:revision>
  <dcterms:created xsi:type="dcterms:W3CDTF">2012-09-18T11:11:44Z</dcterms:created>
  <dcterms:modified xsi:type="dcterms:W3CDTF">2018-04-25T15:15:58Z</dcterms:modified>
</cp:coreProperties>
</file>